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Barlow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6" roundtripDataSignature="AMtx7mgfDZ+73fYtkGNovH7pSujKSNI/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A61F5C-3EE7-49E2-BCD6-49EE38E52F1E}">
  <a:tblStyle styleId="{18A61F5C-3EE7-49E2-BCD6-49EE38E52F1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Barlow-bold.fntdata"/><Relationship Id="rId52" Type="http://schemas.openxmlformats.org/officeDocument/2006/relationships/font" Target="fonts/Barlow-regular.fntdata"/><Relationship Id="rId11" Type="http://schemas.openxmlformats.org/officeDocument/2006/relationships/slide" Target="slides/slide6.xml"/><Relationship Id="rId55" Type="http://schemas.openxmlformats.org/officeDocument/2006/relationships/font" Target="fonts/Barlow-boldItalic.fntdata"/><Relationship Id="rId10" Type="http://schemas.openxmlformats.org/officeDocument/2006/relationships/slide" Target="slides/slide5.xml"/><Relationship Id="rId54" Type="http://schemas.openxmlformats.org/officeDocument/2006/relationships/font" Target="fonts/Barlow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f4377c7e1_3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4f4377c7e1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025267685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50252676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025267685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50252676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f4377c7e1_2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4f4377c7e1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f4377c7e1_2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4f4377c7e1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f4377c7e1_2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4f4377c7e1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025267685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502526768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f4377c7e1_2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4f4377c7e1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f4377c7e1_2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4f4377c7e1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025267685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502526768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f4377c7e1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4f4377c7e1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025267685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502526768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26dfb7e1e3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226dfb7e1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order to know how well our model is performing, we need some measurements to verify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R-squared score, also known as the Coefficient of Determination measures how well our model fits the set of data.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is max, 0 min, The higher the R square, the better the model is fitting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Tested on both training &amp; testing data as a comparison to identify if the model is over-fitting.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However, it's important to note that the R-squared score alone doesn't tell us if the model is good or bad. It only measures the goodness of fit.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RMSE or The root mean squared error is a measure that helps us understand how well a model's predictions match the actual observed values. In short, tells you, on average, how much the predicted prices differ from the actual prices.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 thou Model 2 &amp; 3 performed better on the available dataset, Model 1 still performed the better on unseen data hence was selected as the final model.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Hence the prediction is not stable (over fitting)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025267685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502526768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prediction error plot is a way to compare the actual values vs the values predicted by our model.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the model is perfect, all the points would fall exactly on a straight line.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However, in reality, there are bound to be differences between predictions and actual value.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a famous statistician (</a:t>
            </a:r>
            <a:r>
              <a:rPr lang="en">
                <a:solidFill>
                  <a:schemeClr val="dk1"/>
                </a:solidFill>
              </a:rPr>
              <a:t>George Box</a:t>
            </a:r>
            <a:r>
              <a:rPr lang="en"/>
              <a:t>) once said, </a:t>
            </a:r>
            <a:r>
              <a:rPr lang="en">
                <a:solidFill>
                  <a:schemeClr val="dk1"/>
                </a:solidFill>
              </a:rPr>
              <a:t>“All models are wrong, but some are useful”. So in reality, no ML model can predict with a 100% accuracy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Hence the prediction error plot helps us see how close or far off our predictions are from the actual values.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 as we can see our model perform very well with most points gathering around the middle line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f4377c7e1_2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4f4377c7e1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Elements that affect housing prices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Which town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high the storey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Flat type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Distance from mrt, hawker, mall, etc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 at features with high correlation with the target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Ended up quite alot of features but didn’t perform as expected.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6dfb7e1e3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26dfb7e1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f4377c7e1_2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4f4377c7e1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f4377c7e1_3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24f4377c7e1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6dfb7e1e3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26dfb7e1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4f4377c7e1_2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4f4377c7e1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f90c8f252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24f90c8f2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4f90c8f25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4f90c8f2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5081f9d7bc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25081f9d7b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26ff4ae543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226ff4ae54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025267685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502526768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4f4377c7e1_2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24f4377c7e1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f4377c7e1_2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24f4377c7e1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26ff4ae54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26ff4ae5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5040b86dc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25040b86d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4f4377c7e1_2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24f4377c7e1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4f4377c7e1_2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24f4377c7e1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4f4377c7e1_2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24f4377c7e1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4f4377c7e1_2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24f4377c7e1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6dfb7e1e3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26dfb7e1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6dfb7e1e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26dfb7e1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f4377c7e1_3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4f4377c7e1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1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1"/>
          <p:cNvSpPr txBox="1"/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2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2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" name="Google Shape;18;p42"/>
          <p:cNvSpPr txBox="1"/>
          <p:nvPr>
            <p:ph idx="1" type="body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9" name="Google Shape;19;p42"/>
          <p:cNvSpPr txBox="1"/>
          <p:nvPr>
            <p:ph idx="2" type="body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2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3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4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4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4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44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0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0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0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0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6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indent="-393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indent="-393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indent="-393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indent="-393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46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stackedhomes.com/editorial/singapore-cooling-measures-histor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s://www.ura.gov.sg/-/media/Corporate/Property/REALIS/realis-maps/map_ccr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hyperlink" Target="https://www.channelnewsasia.com/singapore/cooling-measures-singapore-hdb-resale-prices-towns-property-map-3499961#:~:text=Analysts%20expect%20a%20one%2Ddigit,12.7%20per%20cent%20in%202021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dollarsandsense.sg/hdb-property-prices-near-popular-primary-schools-really-cost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ura.gov.sg/-/media/Corporate/Property/REALIS/realis-maps/map_ccr.pdf" TargetMode="External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jpg"/><Relationship Id="rId4" Type="http://schemas.openxmlformats.org/officeDocument/2006/relationships/hyperlink" Target="https://www.mingproperty.sg/singapore-district-code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>
            <p:ph type="ctrTitle"/>
          </p:nvPr>
        </p:nvSpPr>
        <p:spPr>
          <a:xfrm>
            <a:off x="2729975" y="1399725"/>
            <a:ext cx="54768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PROJECT 2: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YOUR HOUSE, YOUR FUTURE: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MAKING INFORMED REAL ESTATE DECISIONS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/>
              <a:t>TEAM: DATA-NINE-NINE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/>
              <a:t>Ming Fatt, Jasmine, Jin Jin, Wen Xi, Willson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f4377c7e1_3_9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Overview of sale pricing</a:t>
            </a:r>
            <a:endParaRPr/>
          </a:p>
        </p:txBody>
      </p:sp>
      <p:grpSp>
        <p:nvGrpSpPr>
          <p:cNvPr id="158" name="Google Shape;158;g24f4377c7e1_3_9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159" name="Google Shape;159;g24f4377c7e1_3_9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24f4377c7e1_3_9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24f4377c7e1_3_9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24f4377c7e1_3_9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24f4377c7e1_3_9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g24f4377c7e1_3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800" y="1601075"/>
            <a:ext cx="4442851" cy="30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4f4377c7e1_3_96"/>
          <p:cNvSpPr txBox="1"/>
          <p:nvPr>
            <p:ph idx="1" type="body"/>
          </p:nvPr>
        </p:nvSpPr>
        <p:spPr>
          <a:xfrm>
            <a:off x="6184675" y="3696025"/>
            <a:ext cx="2796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2000"/>
              <a:t>Cheapest sale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$150,000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700"/>
              <a:t>2 room flat in Toa Payoh (2020) &amp; Geylang (in 2019)</a:t>
            </a:r>
            <a:endParaRPr sz="1700"/>
          </a:p>
        </p:txBody>
      </p:sp>
      <p:sp>
        <p:nvSpPr>
          <p:cNvPr id="166" name="Google Shape;166;g24f4377c7e1_3_96"/>
          <p:cNvSpPr txBox="1"/>
          <p:nvPr>
            <p:ph idx="1" type="body"/>
          </p:nvPr>
        </p:nvSpPr>
        <p:spPr>
          <a:xfrm>
            <a:off x="6184675" y="1338625"/>
            <a:ext cx="29043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2000"/>
              <a:t>Most expensive sale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$1,258,000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5 room flat in Central Area (in 2020)</a:t>
            </a:r>
            <a:endParaRPr sz="1800"/>
          </a:p>
        </p:txBody>
      </p:sp>
      <p:sp>
        <p:nvSpPr>
          <p:cNvPr id="167" name="Google Shape;167;g24f4377c7e1_3_96"/>
          <p:cNvSpPr txBox="1"/>
          <p:nvPr>
            <p:ph idx="1" type="body"/>
          </p:nvPr>
        </p:nvSpPr>
        <p:spPr>
          <a:xfrm>
            <a:off x="6184675" y="2777113"/>
            <a:ext cx="2182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2000"/>
              <a:t>Avg sale price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$449,162</a:t>
            </a:r>
            <a:endParaRPr sz="1800"/>
          </a:p>
        </p:txBody>
      </p:sp>
      <p:sp>
        <p:nvSpPr>
          <p:cNvPr id="168" name="Google Shape;168;g24f4377c7e1_3_96"/>
          <p:cNvSpPr/>
          <p:nvPr/>
        </p:nvSpPr>
        <p:spPr>
          <a:xfrm>
            <a:off x="3625950" y="1417750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4f4377c7e1_3_96"/>
          <p:cNvSpPr/>
          <p:nvPr/>
        </p:nvSpPr>
        <p:spPr>
          <a:xfrm>
            <a:off x="2263075" y="3524625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4f4377c7e1_3_96"/>
          <p:cNvSpPr/>
          <p:nvPr/>
        </p:nvSpPr>
        <p:spPr>
          <a:xfrm>
            <a:off x="2886800" y="4208500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4f4377c7e1_3_96"/>
          <p:cNvSpPr/>
          <p:nvPr/>
        </p:nvSpPr>
        <p:spPr>
          <a:xfrm>
            <a:off x="5784475" y="1410375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4f4377c7e1_3_96"/>
          <p:cNvSpPr/>
          <p:nvPr/>
        </p:nvSpPr>
        <p:spPr>
          <a:xfrm>
            <a:off x="5784475" y="2834575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4f4377c7e1_3_96"/>
          <p:cNvSpPr/>
          <p:nvPr/>
        </p:nvSpPr>
        <p:spPr>
          <a:xfrm>
            <a:off x="5784475" y="3749625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4f4377c7e1_3_96"/>
          <p:cNvSpPr txBox="1"/>
          <p:nvPr>
            <p:ph idx="12" type="sldNum"/>
          </p:nvPr>
        </p:nvSpPr>
        <p:spPr>
          <a:xfrm>
            <a:off x="8750400" y="4280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025267685_0_5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180" name="Google Shape;180;g25025267685_0_59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181" name="Google Shape;181;g25025267685_0_5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5025267685_0_5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5025267685_0_5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25025267685_0_5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5025267685_0_5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g25025267685_0_59"/>
          <p:cNvSpPr txBox="1"/>
          <p:nvPr>
            <p:ph idx="1" type="body"/>
          </p:nvPr>
        </p:nvSpPr>
        <p:spPr>
          <a:xfrm>
            <a:off x="1461425" y="1279750"/>
            <a:ext cx="2144100" cy="25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</a:pPr>
            <a:r>
              <a:rPr b="1" lang="en" sz="1200"/>
              <a:t>The dip of transaction count of HDB resale flats  in the year of 2013 &amp; 2014 is noted, and may be related to cooling measures introduced in 2013*.</a:t>
            </a:r>
            <a:endParaRPr b="1" sz="12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</a:pPr>
            <a:r>
              <a:rPr b="1" lang="en" sz="1200"/>
              <a:t>2021 data is only up till Apr; if pro-rated for 2021 (entire year) it is on track to be higher than in 2020</a:t>
            </a:r>
            <a:endParaRPr b="1" sz="900"/>
          </a:p>
        </p:txBody>
      </p:sp>
      <p:sp>
        <p:nvSpPr>
          <p:cNvPr id="187" name="Google Shape;187;g25025267685_0_5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g25025267685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2975" y="1382250"/>
            <a:ext cx="4910425" cy="36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5025267685_0_59"/>
          <p:cNvSpPr/>
          <p:nvPr/>
        </p:nvSpPr>
        <p:spPr>
          <a:xfrm>
            <a:off x="4683550" y="2205775"/>
            <a:ext cx="909900" cy="9546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5025267685_0_59"/>
          <p:cNvSpPr txBox="1"/>
          <p:nvPr/>
        </p:nvSpPr>
        <p:spPr>
          <a:xfrm>
            <a:off x="1224725" y="4817875"/>
            <a:ext cx="58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" sz="11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https://stackedhomes.com/editorial/singapore-cooling-measures-history</a:t>
            </a:r>
            <a:endParaRPr b="0" i="0" sz="11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025267685_0_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196" name="Google Shape;196;g25025267685_0_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197" name="Google Shape;197;g25025267685_0_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25025267685_0_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25025267685_0_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25025267685_0_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5025267685_0_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g25025267685_0_1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Legend*: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CCR = Core Central Region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RCR = Rest of Central Region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OCR = Outside Central Region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203" name="Google Shape;203;g25025267685_0_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g25025267685_0_1"/>
          <p:cNvSpPr txBox="1"/>
          <p:nvPr>
            <p:ph idx="1" type="body"/>
          </p:nvPr>
        </p:nvSpPr>
        <p:spPr>
          <a:xfrm>
            <a:off x="1461425" y="37859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Most houses sold were in the OCR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(Outside Central Region)</a:t>
            </a:r>
            <a:endParaRPr b="1" sz="1200"/>
          </a:p>
        </p:txBody>
      </p:sp>
      <p:pic>
        <p:nvPicPr>
          <p:cNvPr id="205" name="Google Shape;205;g2502526768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7175" y="1279750"/>
            <a:ext cx="5104975" cy="38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5025267685_0_1"/>
          <p:cNvSpPr txBox="1"/>
          <p:nvPr/>
        </p:nvSpPr>
        <p:spPr>
          <a:xfrm>
            <a:off x="1308325" y="4785375"/>
            <a:ext cx="46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9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https://www.ura.gov.sg/-/media/Corporate/Property/REALIS/realis-maps/map_ccr.pdf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4377c7e1_2_10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212" name="Google Shape;212;g24f4377c7e1_2_10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13" name="Google Shape;213;g24f4377c7e1_2_10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24f4377c7e1_2_10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24f4377c7e1_2_10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4f4377c7e1_2_10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24f4377c7e1_2_10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g24f4377c7e1_2_10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g24f4377c7e1_2_101"/>
          <p:cNvSpPr txBox="1"/>
          <p:nvPr>
            <p:ph idx="1" type="body"/>
          </p:nvPr>
        </p:nvSpPr>
        <p:spPr>
          <a:xfrm>
            <a:off x="1461425" y="1466700"/>
            <a:ext cx="21387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Most houses sold from 2012 to 2021 are in the OCR region, not so much within central region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b="1" lang="en" sz="1200"/>
              <a:t>Towns with the more expensive resale prices had the lowest number of transactions </a:t>
            </a:r>
            <a:endParaRPr b="1" sz="1200"/>
          </a:p>
        </p:txBody>
      </p:sp>
      <p:pic>
        <p:nvPicPr>
          <p:cNvPr id="220" name="Google Shape;220;g24f4377c7e1_2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150" y="1345225"/>
            <a:ext cx="4788874" cy="379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4f4377c7e1_2_101"/>
          <p:cNvSpPr/>
          <p:nvPr/>
        </p:nvSpPr>
        <p:spPr>
          <a:xfrm>
            <a:off x="4975350" y="1775500"/>
            <a:ext cx="682500" cy="10782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4f4377c7e1_2_101"/>
          <p:cNvSpPr/>
          <p:nvPr/>
        </p:nvSpPr>
        <p:spPr>
          <a:xfrm>
            <a:off x="4950625" y="3045625"/>
            <a:ext cx="732000" cy="12621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24f4377c7e1_2_101"/>
          <p:cNvSpPr/>
          <p:nvPr/>
        </p:nvSpPr>
        <p:spPr>
          <a:xfrm>
            <a:off x="4925800" y="4362625"/>
            <a:ext cx="756900" cy="68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4f4377c7e1_2_101"/>
          <p:cNvSpPr/>
          <p:nvPr/>
        </p:nvSpPr>
        <p:spPr>
          <a:xfrm>
            <a:off x="6135300" y="1775500"/>
            <a:ext cx="336600" cy="10782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4f4377c7e1_2_101"/>
          <p:cNvSpPr/>
          <p:nvPr/>
        </p:nvSpPr>
        <p:spPr>
          <a:xfrm>
            <a:off x="6102950" y="3086100"/>
            <a:ext cx="420300" cy="9867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4f4377c7e1_2_101"/>
          <p:cNvSpPr/>
          <p:nvPr/>
        </p:nvSpPr>
        <p:spPr>
          <a:xfrm>
            <a:off x="6102950" y="4362625"/>
            <a:ext cx="420300" cy="5733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4f4377c7e1_2_101"/>
          <p:cNvSpPr txBox="1"/>
          <p:nvPr/>
        </p:nvSpPr>
        <p:spPr>
          <a:xfrm>
            <a:off x="7177813" y="2819675"/>
            <a:ext cx="213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o: represents mean resale price</a:t>
            </a:r>
            <a:endParaRPr b="0" i="0" sz="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24f4377c7e1_2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875" y="1629650"/>
            <a:ext cx="5375300" cy="340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4f4377c7e1_2_8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234" name="Google Shape;234;g24f4377c7e1_2_82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35" name="Google Shape;235;g24f4377c7e1_2_82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4f4377c7e1_2_82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4f4377c7e1_2_82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4f4377c7e1_2_82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4f4377c7e1_2_82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g24f4377c7e1_2_82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Legend: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CCR = Core Central Region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OCR = Outside Central Region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RCR = Rest of Central Region</a:t>
            </a:r>
            <a:endParaRPr sz="900"/>
          </a:p>
        </p:txBody>
      </p:sp>
      <p:sp>
        <p:nvSpPr>
          <p:cNvPr id="241" name="Google Shape;241;g24f4377c7e1_2_8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g24f4377c7e1_2_82"/>
          <p:cNvSpPr txBox="1"/>
          <p:nvPr>
            <p:ph idx="1" type="body"/>
          </p:nvPr>
        </p:nvSpPr>
        <p:spPr>
          <a:xfrm>
            <a:off x="1481225" y="3569750"/>
            <a:ext cx="21387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CCR: Consistently more expensive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RCR: Middleground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OCR: Generally the least expensive</a:t>
            </a:r>
            <a:endParaRPr b="1" sz="1200"/>
          </a:p>
        </p:txBody>
      </p:sp>
      <p:sp>
        <p:nvSpPr>
          <p:cNvPr id="243" name="Google Shape;243;g24f4377c7e1_2_82"/>
          <p:cNvSpPr/>
          <p:nvPr/>
        </p:nvSpPr>
        <p:spPr>
          <a:xfrm>
            <a:off x="6807425" y="1792125"/>
            <a:ext cx="484800" cy="71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4f4377c7e1_2_82"/>
          <p:cNvSpPr/>
          <p:nvPr/>
        </p:nvSpPr>
        <p:spPr>
          <a:xfrm>
            <a:off x="6194025" y="1989525"/>
            <a:ext cx="484800" cy="71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4f4377c7e1_2_82"/>
          <p:cNvSpPr/>
          <p:nvPr/>
        </p:nvSpPr>
        <p:spPr>
          <a:xfrm>
            <a:off x="4967125" y="3942450"/>
            <a:ext cx="285600" cy="318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4f4377c7e1_2_82"/>
          <p:cNvSpPr/>
          <p:nvPr/>
        </p:nvSpPr>
        <p:spPr>
          <a:xfrm>
            <a:off x="7503275" y="2072225"/>
            <a:ext cx="427800" cy="71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4f4377c7e1_2_82"/>
          <p:cNvSpPr/>
          <p:nvPr/>
        </p:nvSpPr>
        <p:spPr>
          <a:xfrm>
            <a:off x="6877150" y="2576425"/>
            <a:ext cx="427800" cy="71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4f4377c7e1_2_82"/>
          <p:cNvSpPr/>
          <p:nvPr/>
        </p:nvSpPr>
        <p:spPr>
          <a:xfrm>
            <a:off x="6237925" y="2789225"/>
            <a:ext cx="427800" cy="71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4f4377c7e1_2_82"/>
          <p:cNvSpPr/>
          <p:nvPr/>
        </p:nvSpPr>
        <p:spPr>
          <a:xfrm>
            <a:off x="5602100" y="2509125"/>
            <a:ext cx="393600" cy="9768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4f4377c7e1_2_82"/>
          <p:cNvSpPr/>
          <p:nvPr/>
        </p:nvSpPr>
        <p:spPr>
          <a:xfrm>
            <a:off x="8186400" y="2857250"/>
            <a:ext cx="427800" cy="7698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4f4377c7e1_2_82"/>
          <p:cNvSpPr/>
          <p:nvPr/>
        </p:nvSpPr>
        <p:spPr>
          <a:xfrm>
            <a:off x="7474775" y="3239525"/>
            <a:ext cx="484800" cy="8895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4f4377c7e1_2_82"/>
          <p:cNvSpPr/>
          <p:nvPr/>
        </p:nvSpPr>
        <p:spPr>
          <a:xfrm>
            <a:off x="6829800" y="3569750"/>
            <a:ext cx="484800" cy="8895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4f4377c7e1_2_82"/>
          <p:cNvSpPr/>
          <p:nvPr/>
        </p:nvSpPr>
        <p:spPr>
          <a:xfrm>
            <a:off x="6178663" y="3627050"/>
            <a:ext cx="427800" cy="8322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24f4377c7e1_2_82"/>
          <p:cNvSpPr/>
          <p:nvPr/>
        </p:nvSpPr>
        <p:spPr>
          <a:xfrm>
            <a:off x="5618725" y="3888575"/>
            <a:ext cx="336600" cy="738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4f4377c7e1_2_82"/>
          <p:cNvSpPr/>
          <p:nvPr/>
        </p:nvSpPr>
        <p:spPr>
          <a:xfrm>
            <a:off x="4967125" y="4083300"/>
            <a:ext cx="285600" cy="318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4f4377c7e1_2_82"/>
          <p:cNvSpPr/>
          <p:nvPr/>
        </p:nvSpPr>
        <p:spPr>
          <a:xfrm>
            <a:off x="4974825" y="4243400"/>
            <a:ext cx="285600" cy="318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f4377c7e1_2_6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262" name="Google Shape;262;g24f4377c7e1_2_68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63" name="Google Shape;263;g24f4377c7e1_2_6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24f4377c7e1_2_6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24f4377c7e1_2_6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4f4377c7e1_2_6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4f4377c7e1_2_6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g24f4377c7e1_2_68"/>
          <p:cNvSpPr txBox="1"/>
          <p:nvPr>
            <p:ph idx="1" type="body"/>
          </p:nvPr>
        </p:nvSpPr>
        <p:spPr>
          <a:xfrm>
            <a:off x="1461425" y="1279750"/>
            <a:ext cx="21192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Low Floor: 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Below 6 storey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Less than ⅔ of low rise building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Less than ⅓ of mid rise building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Mid Floor :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Between storey 7 - 18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Above ⅓ of mid rise building 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Above ⅔ of low rise building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High Floor: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Above storey 18</a:t>
            </a:r>
            <a:endParaRPr sz="1000"/>
          </a:p>
        </p:txBody>
      </p:sp>
      <p:sp>
        <p:nvSpPr>
          <p:cNvPr id="269" name="Google Shape;269;g24f4377c7e1_2_6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g24f4377c7e1_2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000" y="1330375"/>
            <a:ext cx="5188850" cy="36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025267685_0_1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276" name="Google Shape;276;g25025267685_0_15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77" name="Google Shape;277;g25025267685_0_15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5025267685_0_15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5025267685_0_15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5025267685_0_15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5025267685_0_15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g25025267685_0_15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There’s a general uptrend on the resale price as the storey range goes up</a:t>
            </a:r>
            <a:endParaRPr b="1" sz="1200"/>
          </a:p>
        </p:txBody>
      </p:sp>
      <p:sp>
        <p:nvSpPr>
          <p:cNvPr id="283" name="Google Shape;283;g25025267685_0_1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g25025267685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5050" y="1367400"/>
            <a:ext cx="5174075" cy="3652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g25025267685_0_15"/>
          <p:cNvCxnSpPr/>
          <p:nvPr/>
        </p:nvCxnSpPr>
        <p:spPr>
          <a:xfrm flipH="1" rot="10800000">
            <a:off x="4164500" y="2254425"/>
            <a:ext cx="4460700" cy="1573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f4377c7e1_2_11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291" name="Google Shape;291;g24f4377c7e1_2_11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92" name="Google Shape;292;g24f4377c7e1_2_11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24f4377c7e1_2_11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24f4377c7e1_2_11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24f4377c7e1_2_11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24f4377c7e1_2_11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g24f4377c7e1_2_116"/>
          <p:cNvSpPr txBox="1"/>
          <p:nvPr>
            <p:ph idx="1" type="body"/>
          </p:nvPr>
        </p:nvSpPr>
        <p:spPr>
          <a:xfrm>
            <a:off x="1461425" y="1279750"/>
            <a:ext cx="1998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Floor Area of the HDB unit seems to have a strong positive correlation to the resale price of the HDB unit.</a:t>
            </a:r>
            <a:endParaRPr b="1" sz="1200"/>
          </a:p>
        </p:txBody>
      </p:sp>
      <p:sp>
        <p:nvSpPr>
          <p:cNvPr id="298" name="Google Shape;298;g24f4377c7e1_2_11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g24f4377c7e1_2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225" y="1422200"/>
            <a:ext cx="5353651" cy="326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f4377c7e1_2_13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05" name="Google Shape;305;g24f4377c7e1_2_13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06" name="Google Shape;306;g24f4377c7e1_2_13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24f4377c7e1_2_13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24f4377c7e1_2_13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24f4377c7e1_2_13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24f4377c7e1_2_13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g24f4377c7e1_2_131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The more years left in the lease of the HDB unit is correlated to how high of a resale price the HDB unit is able to fetch.</a:t>
            </a:r>
            <a:endParaRPr b="1" sz="1200"/>
          </a:p>
        </p:txBody>
      </p:sp>
      <p:sp>
        <p:nvSpPr>
          <p:cNvPr id="312" name="Google Shape;312;g24f4377c7e1_2_13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g24f4377c7e1_2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4688" y="1379850"/>
            <a:ext cx="5241312" cy="35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025267685_0_8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19" name="Google Shape;319;g25025267685_0_87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20" name="Google Shape;320;g25025267685_0_87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25025267685_0_87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25025267685_0_87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25025267685_0_87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25025267685_0_87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g25025267685_0_87"/>
          <p:cNvSpPr txBox="1"/>
          <p:nvPr>
            <p:ph idx="1" type="body"/>
          </p:nvPr>
        </p:nvSpPr>
        <p:spPr>
          <a:xfrm>
            <a:off x="1461425" y="1279750"/>
            <a:ext cx="21441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Total dwelling units in a HDB block is not observed to have a strong correlation with the resale price. 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/>
          </a:p>
        </p:txBody>
      </p:sp>
      <p:sp>
        <p:nvSpPr>
          <p:cNvPr id="326" name="Google Shape;326;g25025267685_0_8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g25025267685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525" y="1406975"/>
            <a:ext cx="4911950" cy="34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DID YOU KNOW?</a:t>
            </a:r>
            <a:endParaRPr/>
          </a:p>
        </p:txBody>
      </p:sp>
      <p:sp>
        <p:nvSpPr>
          <p:cNvPr id="56" name="Google Shape;56;p2"/>
          <p:cNvSpPr txBox="1"/>
          <p:nvPr>
            <p:ph idx="2" type="body"/>
          </p:nvPr>
        </p:nvSpPr>
        <p:spPr>
          <a:xfrm>
            <a:off x="5661600" y="1397700"/>
            <a:ext cx="34824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800"/>
              <a:t>Whereas Price Hike of HDB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b="1" lang="en" sz="3600"/>
              <a:t>10.4% </a:t>
            </a:r>
            <a:r>
              <a:rPr lang="en" sz="1800"/>
              <a:t>for year 2021 </a:t>
            </a:r>
            <a:r>
              <a:rPr b="1" lang="en" sz="3600"/>
              <a:t>12.7%</a:t>
            </a:r>
            <a:r>
              <a:rPr lang="en" sz="1800"/>
              <a:t> for year 2022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57" name="Google Shape;57;p2"/>
          <p:cNvSpPr txBox="1"/>
          <p:nvPr>
            <p:ph idx="1" type="body"/>
          </p:nvPr>
        </p:nvSpPr>
        <p:spPr>
          <a:xfrm>
            <a:off x="1576275" y="1397700"/>
            <a:ext cx="34824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Expected Prices Increase  of HDB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2%- 8%</a:t>
            </a:r>
            <a:r>
              <a:rPr lang="en" sz="3600"/>
              <a:t> </a:t>
            </a:r>
            <a:r>
              <a:rPr lang="en" sz="1800"/>
              <a:t>for year 2023</a:t>
            </a:r>
            <a:endParaRPr sz="2800"/>
          </a:p>
        </p:txBody>
      </p:sp>
      <p:sp>
        <p:nvSpPr>
          <p:cNvPr id="58" name="Google Shape;58;p2"/>
          <p:cNvSpPr txBox="1"/>
          <p:nvPr>
            <p:ph idx="2" type="body"/>
          </p:nvPr>
        </p:nvSpPr>
        <p:spPr>
          <a:xfrm>
            <a:off x="1576275" y="4631775"/>
            <a:ext cx="7091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999999"/>
                </a:solidFill>
              </a:rPr>
              <a:t>Source: </a:t>
            </a:r>
            <a:r>
              <a:rPr b="1" lang="en" sz="800" u="sng">
                <a:solidFill>
                  <a:schemeClr val="hlink"/>
                </a:solidFill>
                <a:hlinkClick r:id="rId4"/>
              </a:rPr>
              <a:t>https://www.channelnewsasia.com/singapore/cooling-measures-singapore-hdb-resale-prices-towns-property-map-3499961#:~:text=Analysts%20expect%20a%20one%2Ddigit,12.7%20per%20cent%20in%202021</a:t>
            </a:r>
            <a:r>
              <a:rPr b="1" lang="en" sz="800">
                <a:solidFill>
                  <a:srgbClr val="999999"/>
                </a:solidFill>
              </a:rPr>
              <a:t>.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9" name="Google Shape;59;p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" name="Google Shape;60;p2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61" name="Google Shape;61;p2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" name="Google Shape;64;p2"/>
          <p:cNvPicPr preferRelativeResize="0"/>
          <p:nvPr/>
        </p:nvPicPr>
        <p:blipFill rotWithShape="1">
          <a:blip r:embed="rId5">
            <a:alphaModFix/>
          </a:blip>
          <a:srcRect b="0" l="2720" r="-2718" t="0"/>
          <a:stretch/>
        </p:blipFill>
        <p:spPr>
          <a:xfrm>
            <a:off x="2093413" y="2744402"/>
            <a:ext cx="2448123" cy="171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7000" y="2941925"/>
            <a:ext cx="1755068" cy="171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f4377c7e1_2_14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33" name="Google Shape;333;g24f4377c7e1_2_14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34" name="Google Shape;334;g24f4377c7e1_2_14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24f4377c7e1_2_14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24f4377c7e1_2_14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24f4377c7e1_2_14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24f4377c7e1_2_14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g24f4377c7e1_2_146"/>
          <p:cNvSpPr txBox="1"/>
          <p:nvPr>
            <p:ph idx="1" type="body"/>
          </p:nvPr>
        </p:nvSpPr>
        <p:spPr>
          <a:xfrm>
            <a:off x="1461425" y="1279750"/>
            <a:ext cx="2190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Nearby primary school ranking does not seem to have an obvious influence over the resale price of a HDB unit. 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This observation is consistent with the findings of other sources.</a:t>
            </a:r>
            <a:endParaRPr b="1" sz="1200"/>
          </a:p>
        </p:txBody>
      </p:sp>
      <p:sp>
        <p:nvSpPr>
          <p:cNvPr id="340" name="Google Shape;340;g24f4377c7e1_2_14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g24f4377c7e1_2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1925" y="1342700"/>
            <a:ext cx="4912975" cy="36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4f4377c7e1_2_146"/>
          <p:cNvSpPr txBox="1"/>
          <p:nvPr>
            <p:ph idx="4294967295" type="body"/>
          </p:nvPr>
        </p:nvSpPr>
        <p:spPr>
          <a:xfrm>
            <a:off x="1492200" y="4706100"/>
            <a:ext cx="4407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999999"/>
                </a:solidFill>
              </a:rPr>
              <a:t>Source: </a:t>
            </a:r>
            <a:r>
              <a:rPr b="1" lang="en" sz="800" u="sng">
                <a:solidFill>
                  <a:schemeClr val="hlink"/>
                </a:solidFill>
                <a:hlinkClick r:id="rId4"/>
              </a:rPr>
              <a:t>https://dollarsandsense.sg/hdb-property-prices-near-popular-primary-schools-really-cost/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025267685_0_10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48" name="Google Shape;348;g25025267685_0_102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49" name="Google Shape;349;g25025267685_0_102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25025267685_0_102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25025267685_0_102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g25025267685_0_102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25025267685_0_102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g25025267685_0_102"/>
          <p:cNvSpPr txBox="1"/>
          <p:nvPr>
            <p:ph idx="1" type="body"/>
          </p:nvPr>
        </p:nvSpPr>
        <p:spPr>
          <a:xfrm>
            <a:off x="1461425" y="1435325"/>
            <a:ext cx="23916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Features that were found to have the greatest impact on the model output .</a:t>
            </a:r>
            <a:endParaRPr b="1" sz="1200"/>
          </a:p>
        </p:txBody>
      </p:sp>
      <p:sp>
        <p:nvSpPr>
          <p:cNvPr id="355" name="Google Shape;355;g25025267685_0_10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g25025267685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177" y="1242600"/>
            <a:ext cx="5385398" cy="39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6dfb7e1e3_0_10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LINEAR REGRESSION MODEL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800"/>
          </a:p>
        </p:txBody>
      </p:sp>
      <p:sp>
        <p:nvSpPr>
          <p:cNvPr id="362" name="Google Shape;362;g226dfb7e1e3_0_10"/>
          <p:cNvSpPr txBox="1"/>
          <p:nvPr>
            <p:ph idx="1" type="subTitle"/>
          </p:nvPr>
        </p:nvSpPr>
        <p:spPr>
          <a:xfrm>
            <a:off x="2935400" y="250587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Building a “linear guideline” for making predictions of future prices of HDB units.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Regression Model Results</a:t>
            </a:r>
            <a:endParaRPr/>
          </a:p>
        </p:txBody>
      </p:sp>
      <p:graphicFrame>
        <p:nvGraphicFramePr>
          <p:cNvPr id="368" name="Google Shape;368;p13"/>
          <p:cNvGraphicFramePr/>
          <p:nvPr/>
        </p:nvGraphicFramePr>
        <p:xfrm>
          <a:off x="1666600" y="170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{18A61F5C-3EE7-49E2-BCD6-49EE38E52F1E}</a:tableStyleId>
              </a:tblPr>
              <a:tblGrid>
                <a:gridCol w="1416750"/>
                <a:gridCol w="1416750"/>
                <a:gridCol w="1416750"/>
                <a:gridCol w="1416750"/>
                <a:gridCol w="1416750"/>
              </a:tblGrid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Model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="1" baseline="30000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 (train)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="1" baseline="30000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 </a:t>
                      </a: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(test)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 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(Unseen data, kaggle)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0.8638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0.8610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52,965.62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-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0.8911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0.8904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47,162.25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47,149</a:t>
                      </a: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.78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0.9147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0.9137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41,837.78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54,155.30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0.8927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0.8920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46,806.20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55,781.83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9" name="Google Shape;369;p1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0" name="Google Shape;370;p13"/>
          <p:cNvGrpSpPr/>
          <p:nvPr/>
        </p:nvGrpSpPr>
        <p:grpSpPr>
          <a:xfrm>
            <a:off x="8214395" y="634895"/>
            <a:ext cx="310214" cy="323873"/>
            <a:chOff x="3294650" y="3652450"/>
            <a:chExt cx="388350" cy="405450"/>
          </a:xfrm>
        </p:grpSpPr>
        <p:sp>
          <p:nvSpPr>
            <p:cNvPr id="371" name="Google Shape;371;p13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13"/>
          <p:cNvSpPr txBox="1"/>
          <p:nvPr/>
        </p:nvSpPr>
        <p:spPr>
          <a:xfrm>
            <a:off x="2670025" y="1250463"/>
            <a:ext cx="50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Model 1 performed better on unseen data set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5025267685_0_11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Linear Regression  Model</a:t>
            </a:r>
            <a:endParaRPr/>
          </a:p>
        </p:txBody>
      </p:sp>
      <p:grpSp>
        <p:nvGrpSpPr>
          <p:cNvPr id="380" name="Google Shape;380;g25025267685_0_118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81" name="Google Shape;381;g25025267685_0_11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25025267685_0_11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5025267685_0_11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25025267685_0_11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25025267685_0_11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g25025267685_0_118"/>
          <p:cNvSpPr txBox="1"/>
          <p:nvPr>
            <p:ph idx="1" type="body"/>
          </p:nvPr>
        </p:nvSpPr>
        <p:spPr>
          <a:xfrm>
            <a:off x="1461425" y="1407875"/>
            <a:ext cx="25839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Prediction error plot shows the actual targets from the dataset against the predicted values generated by our model</a:t>
            </a:r>
            <a:endParaRPr b="1" sz="1200"/>
          </a:p>
        </p:txBody>
      </p:sp>
      <p:sp>
        <p:nvSpPr>
          <p:cNvPr id="387" name="Google Shape;387;g25025267685_0_11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g25025267685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9900" y="1302450"/>
            <a:ext cx="4136750" cy="37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f4377c7e1_2_27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Linear Regression: Feature Selection</a:t>
            </a:r>
            <a:endParaRPr/>
          </a:p>
        </p:txBody>
      </p:sp>
      <p:graphicFrame>
        <p:nvGraphicFramePr>
          <p:cNvPr id="394" name="Google Shape;394;g24f4377c7e1_2_271"/>
          <p:cNvGraphicFramePr/>
          <p:nvPr/>
        </p:nvGraphicFramePr>
        <p:xfrm>
          <a:off x="1831350" y="1425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{18A61F5C-3EE7-49E2-BCD6-49EE38E52F1E}</a:tableStyleId>
              </a:tblPr>
              <a:tblGrid>
                <a:gridCol w="1208575"/>
                <a:gridCol w="5601525"/>
              </a:tblGrid>
              <a:tr h="67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Model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 Selection Description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 model runs with all numeric features  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Used as a baseline to evaluate model performance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 selection based on domain knowledge 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Elements that are known to affect housing prices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2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The features selection are based on features correlation 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 engineering of region against flat types 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Popularity ranking of primary schools 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Availability of amenities 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 selection based on model 1 features and 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 importance from previous models. 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5" name="Google Shape;395;g24f4377c7e1_2_27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6" name="Google Shape;396;g24f4377c7e1_2_271"/>
          <p:cNvGrpSpPr/>
          <p:nvPr/>
        </p:nvGrpSpPr>
        <p:grpSpPr>
          <a:xfrm>
            <a:off x="8214395" y="634899"/>
            <a:ext cx="310214" cy="323873"/>
            <a:chOff x="3294650" y="3652450"/>
            <a:chExt cx="388350" cy="405450"/>
          </a:xfrm>
        </p:grpSpPr>
        <p:sp>
          <p:nvSpPr>
            <p:cNvPr id="397" name="Google Shape;397;g24f4377c7e1_2_271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24f4377c7e1_2_271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24f4377c7e1_2_271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6dfb7e1e3_0_15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PRODUCT DEMONSTRATION</a:t>
            </a:r>
            <a:endParaRPr sz="2800"/>
          </a:p>
        </p:txBody>
      </p:sp>
      <p:sp>
        <p:nvSpPr>
          <p:cNvPr id="405" name="Google Shape;405;g226dfb7e1e3_0_15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Live demonstration of your property valuation 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f4377c7e1_2_253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RECOMMENDATION &amp; KEY INSIGHTS</a:t>
            </a:r>
            <a:endParaRPr sz="2800"/>
          </a:p>
        </p:txBody>
      </p:sp>
      <p:sp>
        <p:nvSpPr>
          <p:cNvPr id="411" name="Google Shape;411;g24f4377c7e1_2_253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So what’s the gist of it? 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"/>
          <p:cNvSpPr txBox="1"/>
          <p:nvPr>
            <p:ph idx="1" type="body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b="1" lang="en"/>
              <a:t>Buyer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Know your available options given your budget</a:t>
            </a:r>
            <a:endParaRPr sz="1400"/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Buyers should be able to make an informed decision that fits their budget.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Prioritize and personalize your wants</a:t>
            </a:r>
            <a:endParaRPr sz="14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Buyers are recommended to straighten out their priority and decide on the factors that fits their needs most.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Quality home with comfortable price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1400"/>
          </a:p>
        </p:txBody>
      </p:sp>
      <p:sp>
        <p:nvSpPr>
          <p:cNvPr id="417" name="Google Shape;417;p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18" name="Google Shape;418;p8"/>
          <p:cNvSpPr txBox="1"/>
          <p:nvPr>
            <p:ph idx="2" type="body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b="1" lang="en"/>
              <a:t>Seller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Appraise your property value based on market valuation</a:t>
            </a:r>
            <a:endParaRPr sz="14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▫"/>
            </a:pPr>
            <a:r>
              <a:rPr lang="en" sz="1000"/>
              <a:t>Sellers are recommended to at least have some understanding of the market resale price of their respective units.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Pivot your selling strategies</a:t>
            </a:r>
            <a:endParaRPr sz="14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▫"/>
            </a:pPr>
            <a:r>
              <a:rPr lang="en" sz="1000"/>
              <a:t>Sellers are recommended to be ready to switch up with their selling strategies at any given time due to market volatility. 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Match your property’s unique selling points to the right buyers</a:t>
            </a:r>
            <a:endParaRPr sz="1400"/>
          </a:p>
        </p:txBody>
      </p:sp>
      <p:sp>
        <p:nvSpPr>
          <p:cNvPr id="419" name="Google Shape;419;p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0" name="Google Shape;420;p8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421" name="Google Shape;421;p8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 txBox="1"/>
          <p:nvPr>
            <p:ph idx="4294967295" type="ctrTitle"/>
          </p:nvPr>
        </p:nvSpPr>
        <p:spPr>
          <a:xfrm>
            <a:off x="1686525" y="495600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 Minute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1" name="Google Shape;431;p16"/>
          <p:cNvSpPr txBox="1"/>
          <p:nvPr>
            <p:ph idx="4294967295" type="subTitle"/>
          </p:nvPr>
        </p:nvSpPr>
        <p:spPr>
          <a:xfrm>
            <a:off x="1686525" y="1106508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have an estimated price for your dream house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2" name="Google Shape;432;p16"/>
          <p:cNvSpPr txBox="1"/>
          <p:nvPr>
            <p:ph idx="4294967295" type="ctrTitle"/>
          </p:nvPr>
        </p:nvSpPr>
        <p:spPr>
          <a:xfrm>
            <a:off x="1686525" y="3429292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11 X-Factors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3" name="Google Shape;433;p16"/>
          <p:cNvSpPr txBox="1"/>
          <p:nvPr>
            <p:ph idx="4294967295" type="subTitle"/>
          </p:nvPr>
        </p:nvSpPr>
        <p:spPr>
          <a:xfrm>
            <a:off x="1686525" y="4040200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Focus on the factors that matters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4" name="Google Shape;434;p16"/>
          <p:cNvSpPr txBox="1"/>
          <p:nvPr>
            <p:ph idx="4294967295" type="ctrTitle"/>
          </p:nvPr>
        </p:nvSpPr>
        <p:spPr>
          <a:xfrm>
            <a:off x="1686525" y="1962446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89.1% 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5" name="Google Shape;435;p16"/>
          <p:cNvSpPr txBox="1"/>
          <p:nvPr>
            <p:ph idx="4294967295" type="subTitle"/>
          </p:nvPr>
        </p:nvSpPr>
        <p:spPr>
          <a:xfrm>
            <a:off x="1686525" y="2573354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Prediction accuracy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6" name="Google Shape;436;p1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f4377c7e1_3_40"/>
          <p:cNvSpPr/>
          <p:nvPr/>
        </p:nvSpPr>
        <p:spPr>
          <a:xfrm>
            <a:off x="1401250" y="1555950"/>
            <a:ext cx="6809724" cy="3435156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24f4377c7e1_3_40"/>
          <p:cNvSpPr txBox="1"/>
          <p:nvPr>
            <p:ph idx="4294967295" type="ctrTitle"/>
          </p:nvPr>
        </p:nvSpPr>
        <p:spPr>
          <a:xfrm>
            <a:off x="1892975" y="405725"/>
            <a:ext cx="4503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37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Problem Statement</a:t>
            </a:r>
            <a:endParaRPr b="1" i="0" sz="3700" u="sng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t/>
            </a:r>
            <a:endParaRPr b="1" i="0" sz="4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" name="Google Shape;72;g24f4377c7e1_3_40"/>
          <p:cNvSpPr txBox="1"/>
          <p:nvPr>
            <p:ph idx="4294967295" type="subTitle"/>
          </p:nvPr>
        </p:nvSpPr>
        <p:spPr>
          <a:xfrm>
            <a:off x="1844250" y="1084450"/>
            <a:ext cx="66393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180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The general public may not be well-equipped with the information needed to aid their </a:t>
            </a:r>
            <a:r>
              <a:rPr b="1" i="0" lang="en" sz="180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Real Estate</a:t>
            </a:r>
            <a:r>
              <a:rPr b="0" i="0" lang="en" sz="180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decision making process. Some of the common questions they might have are </a:t>
            </a:r>
            <a:endParaRPr b="0" i="0" sz="1800" u="none" cap="none" strike="noStrike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b="0" i="0" sz="1800" u="none" cap="none" strike="noStrike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180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(1) What are the available options given my current budget?</a:t>
            </a:r>
            <a:endParaRPr b="0" i="0" sz="1800" u="none" cap="none" strike="noStrike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b="0" i="0" sz="1800" u="none" cap="none" strike="noStrike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180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(2) Which flat type and where can I afford?</a:t>
            </a:r>
            <a:endParaRPr b="0" i="0" sz="1800" u="none" cap="none" strike="noStrike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b="0" i="0" sz="1800" u="none" cap="none" strike="noStrike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180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(3) What price should I set when I sell my flat?</a:t>
            </a:r>
            <a:endParaRPr b="0" i="0" sz="1800" u="none" cap="none" strike="noStrike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b="0" i="0" sz="1800" u="none" cap="none" strike="noStrike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1800" u="none" cap="none" strike="noStrike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(4) How to market my flat to increase its selling price?</a:t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" name="Google Shape;73;g24f4377c7e1_3_4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" name="Google Shape;74;g24f4377c7e1_3_40"/>
          <p:cNvGrpSpPr/>
          <p:nvPr/>
        </p:nvGrpSpPr>
        <p:grpSpPr>
          <a:xfrm>
            <a:off x="7907988" y="4392083"/>
            <a:ext cx="653956" cy="321916"/>
            <a:chOff x="7907988" y="4392083"/>
            <a:chExt cx="653956" cy="321916"/>
          </a:xfrm>
        </p:grpSpPr>
        <p:sp>
          <p:nvSpPr>
            <p:cNvPr id="75" name="Google Shape;75;g24f4377c7e1_3_40"/>
            <p:cNvSpPr/>
            <p:nvPr/>
          </p:nvSpPr>
          <p:spPr>
            <a:xfrm>
              <a:off x="8106104" y="4392083"/>
              <a:ext cx="305341" cy="321916"/>
            </a:xfrm>
            <a:custGeom>
              <a:rect b="b" l="l" r="r" t="t"/>
              <a:pathLst>
                <a:path extrusionOk="0" h="16120" w="1529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24f4377c7e1_3_40"/>
            <p:cNvSpPr/>
            <p:nvPr/>
          </p:nvSpPr>
          <p:spPr>
            <a:xfrm>
              <a:off x="8342150" y="4416175"/>
              <a:ext cx="219794" cy="273718"/>
            </a:xfrm>
            <a:custGeom>
              <a:rect b="b" l="l" r="r" t="t"/>
              <a:pathLst>
                <a:path extrusionOk="0" h="16120" w="1529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24f4377c7e1_3_40"/>
            <p:cNvSpPr/>
            <p:nvPr/>
          </p:nvSpPr>
          <p:spPr>
            <a:xfrm>
              <a:off x="7907988" y="4416167"/>
              <a:ext cx="259662" cy="273718"/>
            </a:xfrm>
            <a:custGeom>
              <a:rect b="b" l="l" r="r" t="t"/>
              <a:pathLst>
                <a:path extrusionOk="0" h="16120" w="1529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g24f4377c7e1_3_40"/>
          <p:cNvSpPr/>
          <p:nvPr/>
        </p:nvSpPr>
        <p:spPr>
          <a:xfrm>
            <a:off x="8056925" y="4186850"/>
            <a:ext cx="115500" cy="11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24f4377c7e1_3_40"/>
          <p:cNvSpPr/>
          <p:nvPr/>
        </p:nvSpPr>
        <p:spPr>
          <a:xfrm>
            <a:off x="7824425" y="3954350"/>
            <a:ext cx="232500" cy="23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24f4377c7e1_3_40"/>
          <p:cNvSpPr txBox="1"/>
          <p:nvPr>
            <p:ph idx="4294967295" type="subTitle"/>
          </p:nvPr>
        </p:nvSpPr>
        <p:spPr>
          <a:xfrm>
            <a:off x="7501075" y="4642450"/>
            <a:ext cx="1680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General public</a:t>
            </a:r>
            <a:endParaRPr b="0" i="0" sz="15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26dfb7e1e3_0_20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KEY LIMITATIONS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800"/>
          </a:p>
        </p:txBody>
      </p:sp>
      <p:sp>
        <p:nvSpPr>
          <p:cNvPr id="442" name="Google Shape;442;g226dfb7e1e3_0_20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If only we had more time and resource. 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Key Limitations</a:t>
            </a:r>
            <a:endParaRPr/>
          </a:p>
        </p:txBody>
      </p:sp>
      <p:sp>
        <p:nvSpPr>
          <p:cNvPr id="448" name="Google Shape;448;p6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Limitation of data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Data collected is only up to 2021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Modelling is limited to only Linear Regression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Opportunity to utilize more sophisticated model in the future for better prediction.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Lack of info on the existing condition of the sold units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Collinearity does not imply causation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49" name="Google Shape;449;p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51" name="Google Shape;451;p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4f4377c7e1_2_28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Key Limitations </a:t>
            </a:r>
            <a:r>
              <a:rPr lang="en" sz="700"/>
              <a:t>(Joke)</a:t>
            </a:r>
            <a:endParaRPr sz="700"/>
          </a:p>
        </p:txBody>
      </p:sp>
      <p:sp>
        <p:nvSpPr>
          <p:cNvPr id="461" name="Google Shape;461;g24f4377c7e1_2_286"/>
          <p:cNvSpPr txBox="1"/>
          <p:nvPr>
            <p:ph idx="1" type="body"/>
          </p:nvPr>
        </p:nvSpPr>
        <p:spPr>
          <a:xfrm>
            <a:off x="1556325" y="1349150"/>
            <a:ext cx="22767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1500"/>
              <a:t>Funding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1000"/>
              <a:t>Severe lack of funding is making it challenging to carry out further refinement works to increase the model performance.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462" name="Google Shape;462;g24f4377c7e1_2_28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3" name="Google Shape;463;g24f4377c7e1_2_28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64" name="Google Shape;464;g24f4377c7e1_2_28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24f4377c7e1_2_28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4f4377c7e1_2_28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4f4377c7e1_2_28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24f4377c7e1_2_28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9" name="Google Shape;469;g24f4377c7e1_2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350" y="1431525"/>
            <a:ext cx="4639500" cy="365781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24f4377c7e1_2_286"/>
          <p:cNvSpPr txBox="1"/>
          <p:nvPr>
            <p:ph idx="4294967295" type="body"/>
          </p:nvPr>
        </p:nvSpPr>
        <p:spPr>
          <a:xfrm>
            <a:off x="1299300" y="4879200"/>
            <a:ext cx="16830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B000"/>
                </a:solidFill>
              </a:rPr>
              <a:t>Disclaimer: This is a joke slide</a:t>
            </a:r>
            <a:endParaRPr b="1" sz="800">
              <a:solidFill>
                <a:srgbClr val="FFB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"/>
          <p:cNvSpPr txBox="1"/>
          <p:nvPr>
            <p:ph idx="4294967295" type="ctrTitle"/>
          </p:nvPr>
        </p:nvSpPr>
        <p:spPr>
          <a:xfrm>
            <a:off x="2114675" y="1811950"/>
            <a:ext cx="5455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41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Your House, </a:t>
            </a:r>
            <a:endParaRPr b="1" i="0" sz="41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41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Your Future</a:t>
            </a:r>
            <a:endParaRPr b="1" i="0" sz="41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6" name="Google Shape;476;p7"/>
          <p:cNvSpPr txBox="1"/>
          <p:nvPr>
            <p:ph idx="4294967295" type="subTitle"/>
          </p:nvPr>
        </p:nvSpPr>
        <p:spPr>
          <a:xfrm>
            <a:off x="2114675" y="3487750"/>
            <a:ext cx="4250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Make your real estate plans with technology of future</a:t>
            </a:r>
            <a:endParaRPr b="0" i="0" sz="2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7" name="Google Shape;477;p7"/>
          <p:cNvSpPr/>
          <p:nvPr/>
        </p:nvSpPr>
        <p:spPr>
          <a:xfrm>
            <a:off x="7568290" y="2334064"/>
            <a:ext cx="261878" cy="25005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" name="Google Shape;478;p7"/>
          <p:cNvGrpSpPr/>
          <p:nvPr/>
        </p:nvGrpSpPr>
        <p:grpSpPr>
          <a:xfrm>
            <a:off x="7243253" y="929993"/>
            <a:ext cx="1121957" cy="1122271"/>
            <a:chOff x="6654650" y="3665275"/>
            <a:chExt cx="409100" cy="409125"/>
          </a:xfrm>
        </p:grpSpPr>
        <p:sp>
          <p:nvSpPr>
            <p:cNvPr id="479" name="Google Shape;479;p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7"/>
          <p:cNvGrpSpPr/>
          <p:nvPr/>
        </p:nvGrpSpPr>
        <p:grpSpPr>
          <a:xfrm rot="1057075">
            <a:off x="6161947" y="1812386"/>
            <a:ext cx="741255" cy="741354"/>
            <a:chOff x="570875" y="4322250"/>
            <a:chExt cx="443300" cy="443325"/>
          </a:xfrm>
        </p:grpSpPr>
        <p:sp>
          <p:nvSpPr>
            <p:cNvPr id="482" name="Google Shape;482;p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" name="Google Shape;486;p7"/>
          <p:cNvSpPr/>
          <p:nvPr/>
        </p:nvSpPr>
        <p:spPr>
          <a:xfrm rot="2466613">
            <a:off x="6245163" y="1147346"/>
            <a:ext cx="363854" cy="34742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7"/>
          <p:cNvSpPr/>
          <p:nvPr/>
        </p:nvSpPr>
        <p:spPr>
          <a:xfrm rot="-1609020">
            <a:off x="6777274" y="1365970"/>
            <a:ext cx="261831" cy="25000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7"/>
          <p:cNvSpPr/>
          <p:nvPr/>
        </p:nvSpPr>
        <p:spPr>
          <a:xfrm rot="2926409">
            <a:off x="8364950" y="1564011"/>
            <a:ext cx="196068" cy="18721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7"/>
          <p:cNvSpPr/>
          <p:nvPr/>
        </p:nvSpPr>
        <p:spPr>
          <a:xfrm rot="-1609718">
            <a:off x="7548927" y="309671"/>
            <a:ext cx="176665" cy="16868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f90c8f252_0_5"/>
          <p:cNvSpPr txBox="1"/>
          <p:nvPr>
            <p:ph idx="4294967295" type="ctrTitle"/>
          </p:nvPr>
        </p:nvSpPr>
        <p:spPr>
          <a:xfrm>
            <a:off x="2114675" y="1811950"/>
            <a:ext cx="5455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7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THANK</a:t>
            </a:r>
            <a:endParaRPr b="1" i="0" sz="7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7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YOU!</a:t>
            </a:r>
            <a:endParaRPr b="1" i="0" sz="7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6" name="Google Shape;496;g24f90c8f252_0_5"/>
          <p:cNvSpPr/>
          <p:nvPr/>
        </p:nvSpPr>
        <p:spPr>
          <a:xfrm>
            <a:off x="7568290" y="2334064"/>
            <a:ext cx="261878" cy="25005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Google Shape;497;g24f90c8f252_0_5"/>
          <p:cNvGrpSpPr/>
          <p:nvPr/>
        </p:nvGrpSpPr>
        <p:grpSpPr>
          <a:xfrm>
            <a:off x="7243249" y="929991"/>
            <a:ext cx="1121957" cy="1122271"/>
            <a:chOff x="6654650" y="3665275"/>
            <a:chExt cx="409100" cy="409125"/>
          </a:xfrm>
        </p:grpSpPr>
        <p:sp>
          <p:nvSpPr>
            <p:cNvPr id="498" name="Google Shape;498;g24f90c8f252_0_5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24f90c8f252_0_5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g24f90c8f252_0_5"/>
          <p:cNvGrpSpPr/>
          <p:nvPr/>
        </p:nvGrpSpPr>
        <p:grpSpPr>
          <a:xfrm rot="1057075">
            <a:off x="6162124" y="1812289"/>
            <a:ext cx="741255" cy="741339"/>
            <a:chOff x="570875" y="4322250"/>
            <a:chExt cx="443300" cy="443325"/>
          </a:xfrm>
        </p:grpSpPr>
        <p:sp>
          <p:nvSpPr>
            <p:cNvPr id="501" name="Google Shape;501;g24f90c8f252_0_5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24f90c8f252_0_5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g24f90c8f252_0_5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24f90c8f252_0_5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5" name="Google Shape;505;g24f90c8f252_0_5"/>
          <p:cNvSpPr/>
          <p:nvPr/>
        </p:nvSpPr>
        <p:spPr>
          <a:xfrm rot="2466613">
            <a:off x="6245163" y="1147346"/>
            <a:ext cx="363854" cy="34742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4f90c8f252_0_5"/>
          <p:cNvSpPr/>
          <p:nvPr/>
        </p:nvSpPr>
        <p:spPr>
          <a:xfrm rot="-1609020">
            <a:off x="6777274" y="1365970"/>
            <a:ext cx="261831" cy="25000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4f90c8f252_0_5"/>
          <p:cNvSpPr/>
          <p:nvPr/>
        </p:nvSpPr>
        <p:spPr>
          <a:xfrm rot="2926409">
            <a:off x="8364950" y="1564011"/>
            <a:ext cx="196068" cy="18721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24f90c8f252_0_5"/>
          <p:cNvSpPr/>
          <p:nvPr/>
        </p:nvSpPr>
        <p:spPr>
          <a:xfrm rot="-1609718">
            <a:off x="7548927" y="309671"/>
            <a:ext cx="176665" cy="16868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24f90c8f252_0_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f90c8f252_0_0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BACK-UP SLIDES / ANNEX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800"/>
          </a:p>
        </p:txBody>
      </p:sp>
      <p:sp>
        <p:nvSpPr>
          <p:cNvPr id="515" name="Google Shape;515;g24f90c8f252_0_0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Extra cheese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5081f9d7bc_1_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Linear Regression  Model</a:t>
            </a:r>
            <a:endParaRPr/>
          </a:p>
        </p:txBody>
      </p:sp>
      <p:grpSp>
        <p:nvGrpSpPr>
          <p:cNvPr id="521" name="Google Shape;521;g25081f9d7bc_1_2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22" name="Google Shape;522;g25081f9d7bc_1_2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5081f9d7bc_1_2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5081f9d7bc_1_2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5081f9d7bc_1_2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5081f9d7bc_1_2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g25081f9d7bc_1_2"/>
          <p:cNvSpPr txBox="1"/>
          <p:nvPr>
            <p:ph idx="1" type="body"/>
          </p:nvPr>
        </p:nvSpPr>
        <p:spPr>
          <a:xfrm>
            <a:off x="2875850" y="1250050"/>
            <a:ext cx="45279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Model 1 Features: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Target (y-axis): resale_price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X(axis):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1. `town` (cat)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2. `storey_range` (cat)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3. `full_flat_type` (cat)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4. `pri_sch_name` (cat)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5. floor_area_sqm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6. lease_commence_date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7. mrt_nearest_distance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8. hawker_nearest_distance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9. mall_nearest_distance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10. pri_sch_nearest_distance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900"/>
              <a:t>11. sec_sch_nearest_dist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528" name="Google Shape;528;g25081f9d7bc_1_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26ff4ae543_0_3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534" name="Google Shape;534;g226ff4ae543_0_37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/>
              <a:t>Train.csv features: 78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/>
              <a:t>Dropped: id, price_per_sqft, floor_area_sqft, resale_price (which is target)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/>
              <a:t>Added: pop_ranking, pop_ranking_2cat, housing_region</a:t>
            </a:r>
            <a:endParaRPr/>
          </a:p>
        </p:txBody>
      </p:sp>
      <p:sp>
        <p:nvSpPr>
          <p:cNvPr id="535" name="Google Shape;535;g226ff4ae543_0_3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025267685_0_7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541" name="Google Shape;541;g25025267685_0_73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42" name="Google Shape;542;g25025267685_0_7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25025267685_0_7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25025267685_0_7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25025267685_0_7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25025267685_0_7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g25025267685_0_73"/>
          <p:cNvSpPr txBox="1"/>
          <p:nvPr>
            <p:ph idx="1" type="body"/>
          </p:nvPr>
        </p:nvSpPr>
        <p:spPr>
          <a:xfrm>
            <a:off x="1461425" y="1279750"/>
            <a:ext cx="21441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548" name="Google Shape;548;g25025267685_0_7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9" name="Google Shape;549;g25025267685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1050" y="1377300"/>
            <a:ext cx="5090074" cy="34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4f4377c7e1_2_17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555" name="Google Shape;555;g24f4377c7e1_2_178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56" name="Google Shape;556;g24f4377c7e1_2_17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24f4377c7e1_2_17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24f4377c7e1_2_17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24f4377c7e1_2_17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24f4377c7e1_2_17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g24f4377c7e1_2_178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Note: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Progression of years  is found to not have much effect on the resale prices of HDB units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 </a:t>
            </a:r>
            <a:endParaRPr sz="900"/>
          </a:p>
        </p:txBody>
      </p:sp>
      <p:sp>
        <p:nvSpPr>
          <p:cNvPr id="562" name="Google Shape;562;g24f4377c7e1_2_17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g24f4377c7e1_2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6325" y="1352575"/>
            <a:ext cx="5456175" cy="36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idx="4294967295" type="ctrTitle"/>
          </p:nvPr>
        </p:nvSpPr>
        <p:spPr>
          <a:xfrm>
            <a:off x="1504802" y="192950"/>
            <a:ext cx="7245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96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FRET NOT!</a:t>
            </a:r>
            <a:endParaRPr b="1" i="0" sz="96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" name="Google Shape;86;p3"/>
          <p:cNvSpPr txBox="1"/>
          <p:nvPr>
            <p:ph idx="4294967295" type="subTitle"/>
          </p:nvPr>
        </p:nvSpPr>
        <p:spPr>
          <a:xfrm>
            <a:off x="1558200" y="1609775"/>
            <a:ext cx="7192200" cy="19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REAL ESTATE START-UP COMPANY,</a:t>
            </a:r>
            <a:endParaRPr b="1" i="0" sz="26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1" i="0" lang="en" sz="26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DATA NINE-NINE</a:t>
            </a:r>
            <a:r>
              <a:rPr b="1" i="0" lang="en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IS HERE TO HELP!</a:t>
            </a:r>
            <a:endParaRPr b="1" i="0" sz="26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 our state-of-the-art data driven HDB resale price prediction model, your real estate issues shall be a thing of the past.</a:t>
            </a:r>
            <a:endParaRPr b="1" i="0" sz="21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7" name="Google Shape;87;p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2935" y="3653525"/>
            <a:ext cx="2644238" cy="148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4f4377c7e1_2_19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569" name="Google Shape;569;g24f4377c7e1_2_193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70" name="Google Shape;570;g24f4377c7e1_2_19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24f4377c7e1_2_19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4f4377c7e1_2_19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24f4377c7e1_2_19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24f4377c7e1_2_19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g24f4377c7e1_2_193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Note: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Heatmap of correlation coefficient of features to resale_price.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576" name="Google Shape;576;g24f4377c7e1_2_19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7" name="Google Shape;577;g24f4377c7e1_2_193"/>
          <p:cNvPicPr preferRelativeResize="0"/>
          <p:nvPr/>
        </p:nvPicPr>
        <p:blipFill rotWithShape="1">
          <a:blip r:embed="rId3">
            <a:alphaModFix/>
          </a:blip>
          <a:srcRect b="0" l="0" r="0" t="57267"/>
          <a:stretch/>
        </p:blipFill>
        <p:spPr>
          <a:xfrm>
            <a:off x="3278400" y="1609650"/>
            <a:ext cx="5411350" cy="314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6ff4ae543_0_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Housing Regions: CCR, RCR, OCR</a:t>
            </a:r>
            <a:endParaRPr/>
          </a:p>
        </p:txBody>
      </p:sp>
      <p:grpSp>
        <p:nvGrpSpPr>
          <p:cNvPr id="583" name="Google Shape;583;g226ff4ae543_0_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84" name="Google Shape;584;g226ff4ae543_0_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226ff4ae543_0_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226ff4ae543_0_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26ff4ae543_0_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226ff4ae543_0_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g226ff4ae543_0_1"/>
          <p:cNvSpPr txBox="1"/>
          <p:nvPr>
            <p:ph idx="1" type="body"/>
          </p:nvPr>
        </p:nvSpPr>
        <p:spPr>
          <a:xfrm>
            <a:off x="6274226" y="4191825"/>
            <a:ext cx="20172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URA Map from: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https://www.ura.gov.sg/-/media/Corporate/Property/REALIS/realis-maps/map_ccr.pdf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590" name="Google Shape;590;g226ff4ae543_0_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1" name="Google Shape;591;g226ff4ae543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650" y="1252300"/>
            <a:ext cx="4682233" cy="37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5040b86dcf_0_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Postal Sector</a:t>
            </a:r>
            <a:endParaRPr/>
          </a:p>
        </p:txBody>
      </p:sp>
      <p:sp>
        <p:nvSpPr>
          <p:cNvPr id="597" name="Google Shape;597;g25040b86dcf_0_1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https://www.mingproperty.sg/singapore-district-code/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000">
              <a:highlight>
                <a:schemeClr val="accent1"/>
              </a:highlight>
            </a:endParaRPr>
          </a:p>
        </p:txBody>
      </p:sp>
      <p:sp>
        <p:nvSpPr>
          <p:cNvPr id="598" name="Google Shape;598;g25040b86dcf_0_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g25040b86dcf_0_1"/>
          <p:cNvSpPr/>
          <p:nvPr/>
        </p:nvSpPr>
        <p:spPr>
          <a:xfrm>
            <a:off x="8177426" y="647084"/>
            <a:ext cx="333619" cy="299490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4f4377c7e1_2_24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Regression Model Results</a:t>
            </a:r>
            <a:endParaRPr/>
          </a:p>
        </p:txBody>
      </p:sp>
      <p:graphicFrame>
        <p:nvGraphicFramePr>
          <p:cNvPr id="605" name="Google Shape;605;g24f4377c7e1_2_243"/>
          <p:cNvGraphicFramePr/>
          <p:nvPr/>
        </p:nvGraphicFramePr>
        <p:xfrm>
          <a:off x="1666600" y="1624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{18A61F5C-3EE7-49E2-BCD6-49EE38E52F1E}</a:tableStyleId>
              </a:tblPr>
              <a:tblGrid>
                <a:gridCol w="1416750"/>
                <a:gridCol w="1416750"/>
                <a:gridCol w="1416750"/>
                <a:gridCol w="1416750"/>
                <a:gridCol w="1416750"/>
              </a:tblGrid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Linear Regression 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Model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 (train)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 </a:t>
                      </a: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(test)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 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(Unseen data, kaggle)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0.8638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0.8617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52,965.62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0.8911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0.8904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47,162.25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47,149.78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0.9147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0.9137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41,837.78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47,509.99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0.8917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0.8920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46,806.20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55,781.83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6" name="Google Shape;606;g24f4377c7e1_2_24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7" name="Google Shape;607;g24f4377c7e1_2_243"/>
          <p:cNvGrpSpPr/>
          <p:nvPr/>
        </p:nvGrpSpPr>
        <p:grpSpPr>
          <a:xfrm>
            <a:off x="8214395" y="634899"/>
            <a:ext cx="310214" cy="323873"/>
            <a:chOff x="3294650" y="3652450"/>
            <a:chExt cx="388350" cy="405450"/>
          </a:xfrm>
        </p:grpSpPr>
        <p:sp>
          <p:nvSpPr>
            <p:cNvPr id="608" name="Google Shape;608;g24f4377c7e1_2_243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24f4377c7e1_2_243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24f4377c7e1_2_243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4f4377c7e1_2_20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Regression Model Results</a:t>
            </a:r>
            <a:endParaRPr/>
          </a:p>
        </p:txBody>
      </p:sp>
      <p:graphicFrame>
        <p:nvGraphicFramePr>
          <p:cNvPr id="616" name="Google Shape;616;g24f4377c7e1_2_209"/>
          <p:cNvGraphicFramePr/>
          <p:nvPr/>
        </p:nvGraphicFramePr>
        <p:xfrm>
          <a:off x="1666600" y="1624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{18A61F5C-3EE7-49E2-BCD6-49EE38E52F1E}</a:tableStyleId>
              </a:tblPr>
              <a:tblGrid>
                <a:gridCol w="1416750"/>
                <a:gridCol w="1416750"/>
                <a:gridCol w="1416750"/>
                <a:gridCol w="1416750"/>
                <a:gridCol w="1416750"/>
              </a:tblGrid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Ridge Regression Model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 (train)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 </a:t>
                      </a: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(test)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 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(Unseen data, kaggle)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0.8638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0.8617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52,965.61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0.8911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0.8903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47,163.40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47,149.78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0.9146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0.9136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41,854.66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47,509.99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0.8920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46,805.96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55,781.83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7" name="Google Shape;617;g24f4377c7e1_2_20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8" name="Google Shape;618;g24f4377c7e1_2_209"/>
          <p:cNvGrpSpPr/>
          <p:nvPr/>
        </p:nvGrpSpPr>
        <p:grpSpPr>
          <a:xfrm>
            <a:off x="8214395" y="634899"/>
            <a:ext cx="310214" cy="323873"/>
            <a:chOff x="3294650" y="3652450"/>
            <a:chExt cx="388350" cy="405450"/>
          </a:xfrm>
        </p:grpSpPr>
        <p:sp>
          <p:nvSpPr>
            <p:cNvPr id="619" name="Google Shape;619;g24f4377c7e1_2_209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24f4377c7e1_2_209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24f4377c7e1_2_209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4f4377c7e1_2_21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Regression Model Results</a:t>
            </a:r>
            <a:endParaRPr/>
          </a:p>
        </p:txBody>
      </p:sp>
      <p:graphicFrame>
        <p:nvGraphicFramePr>
          <p:cNvPr id="627" name="Google Shape;627;g24f4377c7e1_2_219"/>
          <p:cNvGraphicFramePr/>
          <p:nvPr/>
        </p:nvGraphicFramePr>
        <p:xfrm>
          <a:off x="1666600" y="1624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{18A61F5C-3EE7-49E2-BCD6-49EE38E52F1E}</a:tableStyleId>
              </a:tblPr>
              <a:tblGrid>
                <a:gridCol w="1416750"/>
                <a:gridCol w="1416750"/>
                <a:gridCol w="1416750"/>
                <a:gridCol w="1416750"/>
                <a:gridCol w="1416750"/>
              </a:tblGrid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Lasso Regression Model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 (train)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 </a:t>
                      </a: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(test)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 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(Unseen data, kaggle)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0.8631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0.8610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53,105.47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0.5761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0.5751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92,861.14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47,149.78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0.7071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0.7046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77,422.44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47,509.99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0.8920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0.8914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46,927.46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Barlow"/>
                          <a:ea typeface="Barlow"/>
                          <a:cs typeface="Barlow"/>
                          <a:sym typeface="Barlow"/>
                        </a:rPr>
                        <a:t>55,781.83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8" name="Google Shape;628;g24f4377c7e1_2_21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9" name="Google Shape;629;g24f4377c7e1_2_219"/>
          <p:cNvGrpSpPr/>
          <p:nvPr/>
        </p:nvGrpSpPr>
        <p:grpSpPr>
          <a:xfrm>
            <a:off x="8214395" y="634899"/>
            <a:ext cx="310214" cy="323873"/>
            <a:chOff x="3294650" y="3652450"/>
            <a:chExt cx="388350" cy="405450"/>
          </a:xfrm>
        </p:grpSpPr>
        <p:sp>
          <p:nvSpPr>
            <p:cNvPr id="630" name="Google Shape;630;g24f4377c7e1_2_219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24f4377c7e1_2_219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24f4377c7e1_2_219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f4377c7e1_2_22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Linear Regression  Model</a:t>
            </a:r>
            <a:endParaRPr/>
          </a:p>
        </p:txBody>
      </p:sp>
      <p:grpSp>
        <p:nvGrpSpPr>
          <p:cNvPr id="638" name="Google Shape;638;g24f4377c7e1_2_229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639" name="Google Shape;639;g24f4377c7e1_2_22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4f4377c7e1_2_22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24f4377c7e1_2_22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24f4377c7e1_2_22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4f4377c7e1_2_22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g24f4377c7e1_2_229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Note: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Model 2</a:t>
            </a:r>
            <a:endParaRPr sz="900"/>
          </a:p>
        </p:txBody>
      </p:sp>
      <p:sp>
        <p:nvSpPr>
          <p:cNvPr id="645" name="Google Shape;645;g24f4377c7e1_2_22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g24f4377c7e1_2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825" y="1348925"/>
            <a:ext cx="3592275" cy="36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FLOW OF MODEL BUILDING PROCESS </a:t>
            </a:r>
            <a:endParaRPr sz="2800"/>
          </a:p>
        </p:txBody>
      </p:sp>
      <p:sp>
        <p:nvSpPr>
          <p:cNvPr id="94" name="Google Shape;94;p4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Understanding the model building process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1" name="Google Shape;101;p17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102" name="Google Shape;102;p17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17"/>
          <p:cNvGrpSpPr/>
          <p:nvPr/>
        </p:nvGrpSpPr>
        <p:grpSpPr>
          <a:xfrm>
            <a:off x="5984210" y="1799375"/>
            <a:ext cx="2766540" cy="2785550"/>
            <a:chOff x="5632317" y="1189775"/>
            <a:chExt cx="3305700" cy="2785550"/>
          </a:xfrm>
        </p:grpSpPr>
        <p:sp>
          <p:nvSpPr>
            <p:cNvPr id="107" name="Google Shape;107;p1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Explore data</a:t>
              </a:r>
              <a:endParaRPr b="1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8" name="Google Shape;108;p17"/>
            <p:cNvSpPr txBox="1"/>
            <p:nvPr/>
          </p:nvSpPr>
          <p:spPr>
            <a:xfrm>
              <a:off x="6167076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Study correlation between features </a:t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Verify  reliability  of correlation</a:t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1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Select  features</a:t>
              </a: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 for our model</a:t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1270524" y="1799589"/>
            <a:ext cx="2968401" cy="2785336"/>
            <a:chOff x="0" y="1189989"/>
            <a:chExt cx="3546900" cy="2785336"/>
          </a:xfrm>
        </p:grpSpPr>
        <p:sp>
          <p:nvSpPr>
            <p:cNvPr id="110" name="Google Shape;110;p1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Define the problem</a:t>
              </a:r>
              <a:endParaRPr b="1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1" name="Google Shape;111;p17"/>
            <p:cNvSpPr txBox="1"/>
            <p:nvPr/>
          </p:nvSpPr>
          <p:spPr>
            <a:xfrm>
              <a:off x="655366" y="2057125"/>
              <a:ext cx="22887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b="0" i="0" lang="en" sz="11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Identify market need </a:t>
              </a:r>
              <a:endParaRPr b="0" i="0" sz="11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b="0" i="0" lang="en" sz="11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Serve the need </a:t>
              </a:r>
              <a:endParaRPr b="0" i="0" sz="11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b="0" i="0" lang="en" sz="11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Through </a:t>
              </a:r>
              <a:r>
                <a:rPr b="1" i="0" lang="en" sz="11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Automated  valuation process</a:t>
              </a:r>
              <a:endParaRPr b="1" i="0" sz="11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12" name="Google Shape;112;p17"/>
          <p:cNvGrpSpPr/>
          <p:nvPr/>
        </p:nvGrpSpPr>
        <p:grpSpPr>
          <a:xfrm>
            <a:off x="3734528" y="1799375"/>
            <a:ext cx="2766540" cy="2785550"/>
            <a:chOff x="2944204" y="1189775"/>
            <a:chExt cx="3305700" cy="2785550"/>
          </a:xfrm>
        </p:grpSpPr>
        <p:sp>
          <p:nvSpPr>
            <p:cNvPr id="113" name="Google Shape;113;p1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Gather data</a:t>
              </a:r>
              <a:endParaRPr b="1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4" name="Google Shape;114;p17"/>
            <p:cNvSpPr txBox="1"/>
            <p:nvPr/>
          </p:nvSpPr>
          <p:spPr>
            <a:xfrm>
              <a:off x="3478941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b="0" i="0" lang="en" sz="11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Gather the necessary raw data </a:t>
              </a:r>
              <a:endParaRPr b="0" i="0" sz="11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b="0" i="0" lang="en" sz="11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Data cleaning works</a:t>
              </a:r>
              <a:endParaRPr b="0" i="0" sz="11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b="0" i="0" lang="en" sz="11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Feature Engineering</a:t>
              </a:r>
              <a:endParaRPr b="0" i="0" sz="11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6dfb7e1e3_0_2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20" name="Google Shape;120;g226dfb7e1e3_0_2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g226dfb7e1e3_0_25"/>
          <p:cNvGrpSpPr/>
          <p:nvPr/>
        </p:nvGrpSpPr>
        <p:grpSpPr>
          <a:xfrm>
            <a:off x="8192079" y="607094"/>
            <a:ext cx="320958" cy="379470"/>
            <a:chOff x="4636075" y="261925"/>
            <a:chExt cx="401800" cy="475050"/>
          </a:xfrm>
        </p:grpSpPr>
        <p:sp>
          <p:nvSpPr>
            <p:cNvPr id="122" name="Google Shape;122;g226dfb7e1e3_0_25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226dfb7e1e3_0_25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226dfb7e1e3_0_25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226dfb7e1e3_0_25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g226dfb7e1e3_0_25"/>
          <p:cNvGrpSpPr/>
          <p:nvPr/>
        </p:nvGrpSpPr>
        <p:grpSpPr>
          <a:xfrm>
            <a:off x="5984211" y="1799375"/>
            <a:ext cx="2766540" cy="2785550"/>
            <a:chOff x="5632317" y="1189775"/>
            <a:chExt cx="3305700" cy="2785550"/>
          </a:xfrm>
        </p:grpSpPr>
        <p:sp>
          <p:nvSpPr>
            <p:cNvPr id="127" name="Google Shape;127;g226dfb7e1e3_0_25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Providing recommendation to the problem with the model</a:t>
              </a:r>
              <a:endParaRPr b="1" i="0" sz="12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8" name="Google Shape;128;g226dfb7e1e3_0_25"/>
            <p:cNvSpPr txBox="1"/>
            <p:nvPr/>
          </p:nvSpPr>
          <p:spPr>
            <a:xfrm>
              <a:off x="6167076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Made </a:t>
              </a:r>
              <a:r>
                <a:rPr b="1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customised Predictions</a:t>
              </a: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Data-Driven Recommendations will be provided</a:t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29" name="Google Shape;129;g226dfb7e1e3_0_25"/>
          <p:cNvGrpSpPr/>
          <p:nvPr/>
        </p:nvGrpSpPr>
        <p:grpSpPr>
          <a:xfrm>
            <a:off x="1270524" y="1799589"/>
            <a:ext cx="2968401" cy="2785336"/>
            <a:chOff x="0" y="1189989"/>
            <a:chExt cx="3546900" cy="2785336"/>
          </a:xfrm>
        </p:grpSpPr>
        <p:sp>
          <p:nvSpPr>
            <p:cNvPr id="130" name="Google Shape;130;g226dfb7e1e3_0_25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Produce a model with the data</a:t>
              </a:r>
              <a:endParaRPr b="1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1" name="Google Shape;131;g226dfb7e1e3_0_25"/>
            <p:cNvSpPr txBox="1"/>
            <p:nvPr/>
          </p:nvSpPr>
          <p:spPr>
            <a:xfrm>
              <a:off x="655366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Construct Model  </a:t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1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Linear, Ridge, and Lasso Regression models</a:t>
              </a: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Optimise models</a:t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32" name="Google Shape;132;g226dfb7e1e3_0_25"/>
          <p:cNvGrpSpPr/>
          <p:nvPr/>
        </p:nvGrpSpPr>
        <p:grpSpPr>
          <a:xfrm>
            <a:off x="3734528" y="1799375"/>
            <a:ext cx="2766540" cy="2785550"/>
            <a:chOff x="2944204" y="1189775"/>
            <a:chExt cx="3305700" cy="2785550"/>
          </a:xfrm>
        </p:grpSpPr>
        <p:sp>
          <p:nvSpPr>
            <p:cNvPr id="133" name="Google Shape;133;g226dfb7e1e3_0_25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Evaluate the model</a:t>
              </a:r>
              <a:endParaRPr b="1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4" name="Google Shape;134;g226dfb7e1e3_0_25"/>
            <p:cNvSpPr txBox="1"/>
            <p:nvPr/>
          </p:nvSpPr>
          <p:spPr>
            <a:xfrm>
              <a:off x="3478941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Evaluate models with Cross Validation, RMSE and R Squared</a:t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Best model among the </a:t>
              </a:r>
              <a:r>
                <a:rPr b="1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9</a:t>
              </a:r>
              <a:r>
                <a:rPr b="0" i="0" lang="en" sz="1000" u="none" cap="none" strike="noStrike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 are deployed</a:t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6dfb7e1e3_0_5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600"/>
              <a:t>EXPLORATORY DATA ANALYSIS PROCESS</a:t>
            </a:r>
            <a:endParaRPr sz="2600"/>
          </a:p>
        </p:txBody>
      </p:sp>
      <p:sp>
        <p:nvSpPr>
          <p:cNvPr id="140" name="Google Shape;140;g226dfb7e1e3_0_5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 Janitorial Work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f4377c7e1_3_59"/>
          <p:cNvSpPr txBox="1"/>
          <p:nvPr>
            <p:ph idx="4294967295" type="ctrTitle"/>
          </p:nvPr>
        </p:nvSpPr>
        <p:spPr>
          <a:xfrm>
            <a:off x="1686525" y="724200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6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150,634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6" name="Google Shape;146;g24f4377c7e1_3_59"/>
          <p:cNvSpPr txBox="1"/>
          <p:nvPr>
            <p:ph idx="4294967295" type="subTitle"/>
          </p:nvPr>
        </p:nvSpPr>
        <p:spPr>
          <a:xfrm>
            <a:off x="1686525" y="1335108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HDB flat resale transaction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7" name="Google Shape;147;g24f4377c7e1_3_59"/>
          <p:cNvSpPr txBox="1"/>
          <p:nvPr>
            <p:ph idx="4294967295" type="ctrTitle"/>
          </p:nvPr>
        </p:nvSpPr>
        <p:spPr>
          <a:xfrm>
            <a:off x="1686525" y="3657892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Mar ‘12 - Apr ‘21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8" name="Google Shape;148;g24f4377c7e1_3_59"/>
          <p:cNvSpPr txBox="1"/>
          <p:nvPr>
            <p:ph idx="4294967295" type="subTitle"/>
          </p:nvPr>
        </p:nvSpPr>
        <p:spPr>
          <a:xfrm>
            <a:off x="1686525" y="4268800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Duration of dataset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9" name="Google Shape;149;g24f4377c7e1_3_59"/>
          <p:cNvSpPr txBox="1"/>
          <p:nvPr>
            <p:ph idx="4294967295" type="ctrTitle"/>
          </p:nvPr>
        </p:nvSpPr>
        <p:spPr>
          <a:xfrm>
            <a:off x="1686525" y="2191046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77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0" name="Google Shape;150;g24f4377c7e1_3_59"/>
          <p:cNvSpPr txBox="1"/>
          <p:nvPr>
            <p:ph idx="4294967295" type="subTitle"/>
          </p:nvPr>
        </p:nvSpPr>
        <p:spPr>
          <a:xfrm>
            <a:off x="1686525" y="2801954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Features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1" name="Google Shape;151;g24f4377c7e1_3_5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g24f4377c7e1_3_59"/>
          <p:cNvSpPr txBox="1"/>
          <p:nvPr>
            <p:ph idx="4294967295" type="title"/>
          </p:nvPr>
        </p:nvSpPr>
        <p:spPr>
          <a:xfrm>
            <a:off x="1264175" y="0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Datasets used contained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1F1F1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